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1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endParaRPr lang="en-US" sz="4800" b="1" dirty="0" smtClean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59436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Bradley Hand ITC" pitchFamily="66" charset="0"/>
              </a:rPr>
              <a:t>Dr. </a:t>
            </a:r>
            <a:r>
              <a:rPr lang="en-US" sz="3200" b="1" dirty="0" err="1" smtClean="0">
                <a:solidFill>
                  <a:srgbClr val="002060"/>
                </a:solidFill>
                <a:latin typeface="Bradley Hand ITC" pitchFamily="66" charset="0"/>
              </a:rPr>
              <a:t>Jahid</a:t>
            </a:r>
            <a:r>
              <a:rPr lang="en-US" sz="3200" b="1" dirty="0" smtClean="0">
                <a:solidFill>
                  <a:srgbClr val="002060"/>
                </a:solidFill>
                <a:latin typeface="Bradley Hand ITC" pitchFamily="66" charset="0"/>
              </a:rPr>
              <a:t> Ali </a:t>
            </a:r>
            <a:r>
              <a:rPr lang="en-US" sz="3200" b="1" dirty="0" err="1" smtClean="0">
                <a:solidFill>
                  <a:srgbClr val="002060"/>
                </a:solidFill>
                <a:latin typeface="Bradley Hand ITC" pitchFamily="66" charset="0"/>
              </a:rPr>
              <a:t>Malik</a:t>
            </a:r>
            <a:endParaRPr lang="en-US" sz="3200" b="1" dirty="0">
              <a:solidFill>
                <a:srgbClr val="002060"/>
              </a:solidFill>
              <a:latin typeface="Bradley Hand ITC" pitchFamily="66" charset="0"/>
            </a:endParaRPr>
          </a:p>
        </p:txBody>
      </p:sp>
      <p:pic>
        <p:nvPicPr>
          <p:cNvPr id="1026" name="Picture 2" descr="C:\Users\HP\Downloads\adiantum-pedatum-ha-ahaines-c-696x4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066800"/>
            <a:ext cx="6705600" cy="456572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43200" y="4572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Algerian" pitchFamily="82" charset="0"/>
              </a:rPr>
              <a:t>Adiantum</a:t>
            </a:r>
            <a:endParaRPr lang="en-US" sz="36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5257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C00000"/>
                </a:solidFill>
              </a:rPr>
              <a:t>Adiantum</a:t>
            </a:r>
            <a:r>
              <a:rPr lang="en-US" sz="3600" dirty="0" smtClean="0">
                <a:solidFill>
                  <a:srgbClr val="C00000"/>
                </a:solidFill>
              </a:rPr>
              <a:t> is popularly called ‘Maiden hair fem’ because of the shiny black rachis of the </a:t>
            </a:r>
            <a:r>
              <a:rPr lang="en-US" sz="3600" dirty="0" smtClean="0">
                <a:solidFill>
                  <a:srgbClr val="C00000"/>
                </a:solidFill>
              </a:rPr>
              <a:t>leaves, which resemble with black hair of young ladies.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C00000"/>
                </a:solidFill>
              </a:rPr>
              <a:t>Also known as “Walking fern”.</a:t>
            </a:r>
          </a:p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C00000"/>
                </a:solidFill>
              </a:rPr>
              <a:t>There are nearly 200 species.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2051" name="Picture 3" descr="C:\Botany\Botany presentations\Biodiversity\Pteridophytes\Cap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228600"/>
            <a:ext cx="1905000" cy="4495800"/>
          </a:xfrm>
          <a:prstGeom prst="rect">
            <a:avLst/>
          </a:prstGeom>
          <a:noFill/>
        </p:spPr>
      </p:pic>
      <p:pic>
        <p:nvPicPr>
          <p:cNvPr id="2052" name="Picture 4" descr="C:\Botany\Botany presentations\Biodiversity\Pteridophytes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28600"/>
            <a:ext cx="1295400" cy="4581525"/>
          </a:xfrm>
          <a:prstGeom prst="rect">
            <a:avLst/>
          </a:prstGeom>
          <a:noFill/>
        </p:spPr>
      </p:pic>
      <p:pic>
        <p:nvPicPr>
          <p:cNvPr id="2053" name="Picture 5" descr="C:\Botany\Botany presentations\Biodiversity\Pteridophytes\3.PNG"/>
          <p:cNvPicPr>
            <a:picLocks noChangeAspect="1" noChangeArrowheads="1"/>
          </p:cNvPicPr>
          <p:nvPr/>
        </p:nvPicPr>
        <p:blipFill>
          <a:blip r:embed="rId4"/>
          <a:srcRect b="3527"/>
          <a:stretch>
            <a:fillRect/>
          </a:stretch>
        </p:blipFill>
        <p:spPr bwMode="auto">
          <a:xfrm>
            <a:off x="6019800" y="4773781"/>
            <a:ext cx="2209800" cy="2084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641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3200" b="1" dirty="0" err="1" smtClean="0"/>
              <a:t>Sporophyte</a:t>
            </a:r>
            <a:r>
              <a:rPr lang="en-US" sz="3200" b="1" dirty="0" smtClean="0"/>
              <a:t> of </a:t>
            </a:r>
            <a:r>
              <a:rPr lang="en-US" sz="3200" b="1" dirty="0" err="1" smtClean="0"/>
              <a:t>Adiantum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4724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002060"/>
                </a:solidFill>
              </a:rPr>
              <a:t>Morphology of the plant: 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C00000"/>
                </a:solidFill>
              </a:rPr>
              <a:t>The </a:t>
            </a:r>
            <a:r>
              <a:rPr lang="en-US" sz="3200" dirty="0" err="1" smtClean="0">
                <a:solidFill>
                  <a:srgbClr val="C00000"/>
                </a:solidFill>
              </a:rPr>
              <a:t>sporophytic</a:t>
            </a:r>
            <a:r>
              <a:rPr lang="en-US" sz="3200" dirty="0" smtClean="0">
                <a:solidFill>
                  <a:srgbClr val="C00000"/>
                </a:solidFill>
              </a:rPr>
              <a:t> plant body consists of an under­ground rhizome from which are produced leaves and roots. </a:t>
            </a:r>
            <a:endParaRPr lang="en-US" sz="3200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C00000"/>
                </a:solidFill>
              </a:rPr>
              <a:t>The </a:t>
            </a:r>
            <a:r>
              <a:rPr lang="en-US" sz="3200" dirty="0" smtClean="0">
                <a:solidFill>
                  <a:srgbClr val="C00000"/>
                </a:solidFill>
              </a:rPr>
              <a:t>rhizome is covered with chaffy scales (</a:t>
            </a:r>
            <a:r>
              <a:rPr lang="en-US" sz="3200" dirty="0" err="1" smtClean="0">
                <a:solidFill>
                  <a:srgbClr val="C00000"/>
                </a:solidFill>
              </a:rPr>
              <a:t>Paleae</a:t>
            </a:r>
            <a:r>
              <a:rPr lang="en-US" sz="3200" dirty="0" smtClean="0">
                <a:solidFill>
                  <a:srgbClr val="C00000"/>
                </a:solidFill>
              </a:rPr>
              <a:t>). It may be erect (A. </a:t>
            </a:r>
            <a:r>
              <a:rPr lang="en-US" sz="3200" dirty="0" err="1" smtClean="0">
                <a:solidFill>
                  <a:srgbClr val="C00000"/>
                </a:solidFill>
              </a:rPr>
              <a:t>caudatum</a:t>
            </a:r>
            <a:r>
              <a:rPr lang="en-US" sz="3200" dirty="0" smtClean="0">
                <a:solidFill>
                  <a:srgbClr val="C00000"/>
                </a:solidFill>
              </a:rPr>
              <a:t>), semi erect (A. pet- datum), or creeping (</a:t>
            </a:r>
            <a:r>
              <a:rPr lang="en-US" sz="3200" dirty="0" err="1" smtClean="0">
                <a:solidFill>
                  <a:srgbClr val="C00000"/>
                </a:solidFill>
              </a:rPr>
              <a:t>A.capillus-veneris</a:t>
            </a:r>
            <a:r>
              <a:rPr lang="en-US" sz="3200" dirty="0" smtClean="0">
                <a:solidFill>
                  <a:srgbClr val="C00000"/>
                </a:solidFill>
              </a:rPr>
              <a:t>).</a:t>
            </a:r>
          </a:p>
        </p:txBody>
      </p:sp>
      <p:pic>
        <p:nvPicPr>
          <p:cNvPr id="3074" name="Picture 2" descr="C:\Botany\Botany presentations\Biodiversity\Pteridophytes\scan0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40696"/>
            <a:ext cx="3657600" cy="5321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641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3200" b="1" dirty="0" err="1" smtClean="0"/>
              <a:t>Sporophyte</a:t>
            </a:r>
            <a:r>
              <a:rPr lang="en-US" sz="3200" b="1" dirty="0" smtClean="0"/>
              <a:t> of </a:t>
            </a:r>
            <a:r>
              <a:rPr lang="en-US" sz="3200" b="1" dirty="0" err="1" smtClean="0"/>
              <a:t>Adiantum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9144000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C00000"/>
                </a:solidFill>
              </a:rPr>
              <a:t>From the undersurface of the rhizome arise a number of adventitious roots. The roots are stiff and black in </a:t>
            </a:r>
            <a:r>
              <a:rPr lang="en-US" sz="2800" dirty="0" err="1" smtClean="0">
                <a:solidFill>
                  <a:srgbClr val="C00000"/>
                </a:solidFill>
              </a:rPr>
              <a:t>colour</a:t>
            </a:r>
            <a:r>
              <a:rPr lang="en-US" sz="2800" dirty="0" smtClean="0">
                <a:solidFill>
                  <a:srgbClr val="C00000"/>
                </a:solidFill>
              </a:rPr>
              <a:t>. Occasionally they may be branched</a:t>
            </a:r>
            <a:r>
              <a:rPr lang="en-US" sz="2800" dirty="0" smtClean="0">
                <a:solidFill>
                  <a:srgbClr val="C00000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C00000"/>
                </a:solidFill>
              </a:rPr>
              <a:t>The leaves are produced in </a:t>
            </a:r>
            <a:r>
              <a:rPr lang="en-US" sz="2800" dirty="0" err="1" smtClean="0">
                <a:solidFill>
                  <a:srgbClr val="C00000"/>
                </a:solidFill>
              </a:rPr>
              <a:t>acropetalous</a:t>
            </a:r>
            <a:r>
              <a:rPr lang="en-US" sz="2800" dirty="0" smtClean="0">
                <a:solidFill>
                  <a:srgbClr val="C00000"/>
                </a:solidFill>
              </a:rPr>
              <a:t> succession on the creeping rhizome. They show </a:t>
            </a:r>
            <a:r>
              <a:rPr lang="en-US" sz="2800" dirty="0" err="1" smtClean="0">
                <a:solidFill>
                  <a:srgbClr val="C00000"/>
                </a:solidFill>
              </a:rPr>
              <a:t>circinate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vernation</a:t>
            </a:r>
            <a:r>
              <a:rPr lang="en-US" sz="2800" dirty="0" smtClean="0">
                <a:solidFill>
                  <a:srgbClr val="C00000"/>
                </a:solidFill>
              </a:rPr>
              <a:t> typical of ferns. </a:t>
            </a:r>
            <a:endParaRPr lang="en-US" sz="28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C00000"/>
                </a:solidFill>
              </a:rPr>
              <a:t>The rachis of the leaf is hard, wiry, shiny and black or dark brown in </a:t>
            </a:r>
            <a:r>
              <a:rPr lang="en-US" sz="2800" dirty="0" err="1" smtClean="0">
                <a:solidFill>
                  <a:srgbClr val="C00000"/>
                </a:solidFill>
              </a:rPr>
              <a:t>colour</a:t>
            </a:r>
            <a:r>
              <a:rPr lang="en-US" sz="2800" dirty="0" smtClean="0">
                <a:solidFill>
                  <a:srgbClr val="C00000"/>
                </a:solidFill>
              </a:rPr>
              <a:t> thus giving the name maiden hair fern.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641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3200" b="1" dirty="0" err="1" smtClean="0"/>
              <a:t>Sporophyte</a:t>
            </a:r>
            <a:r>
              <a:rPr lang="en-US" sz="3200" b="1" dirty="0" smtClean="0"/>
              <a:t> of </a:t>
            </a:r>
            <a:r>
              <a:rPr lang="en-US" sz="3200" b="1" dirty="0" err="1" smtClean="0"/>
              <a:t>Adiantum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4953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The leaves may be </a:t>
            </a:r>
            <a:r>
              <a:rPr lang="en-US" sz="2800" dirty="0" err="1" smtClean="0"/>
              <a:t>unipinnate</a:t>
            </a:r>
            <a:r>
              <a:rPr lang="en-US" sz="2800" dirty="0" smtClean="0"/>
              <a:t> </a:t>
            </a:r>
            <a:r>
              <a:rPr lang="en-US" sz="2800" dirty="0" smtClean="0"/>
              <a:t>or bi or </a:t>
            </a:r>
            <a:r>
              <a:rPr lang="en-US" sz="2800" dirty="0" smtClean="0"/>
              <a:t>tri-pinnate. The </a:t>
            </a:r>
            <a:r>
              <a:rPr lang="en-US" sz="2800" dirty="0" err="1" smtClean="0"/>
              <a:t>pinnae</a:t>
            </a:r>
            <a:r>
              <a:rPr lang="en-US" sz="2800" dirty="0" smtClean="0"/>
              <a:t> are stalked and have a dichotomous </a:t>
            </a:r>
            <a:r>
              <a:rPr lang="en-US" sz="2800" dirty="0" smtClean="0"/>
              <a:t>venation.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There is no distinction between fertile and sterile leaves in </a:t>
            </a:r>
            <a:r>
              <a:rPr lang="en-US" sz="2800" dirty="0" err="1" smtClean="0"/>
              <a:t>Adiantum</a:t>
            </a:r>
            <a:r>
              <a:rPr lang="en-US" sz="2800" dirty="0" smtClean="0"/>
              <a:t>. </a:t>
            </a:r>
            <a:endParaRPr lang="en-US" sz="28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err="1" smtClean="0"/>
              <a:t>Sori</a:t>
            </a:r>
            <a:r>
              <a:rPr lang="en-US" sz="2800" dirty="0" smtClean="0"/>
              <a:t> </a:t>
            </a:r>
            <a:r>
              <a:rPr lang="en-US" sz="2800" dirty="0" smtClean="0"/>
              <a:t>are borne on the ventral surface of the </a:t>
            </a:r>
            <a:r>
              <a:rPr lang="en-US" sz="2800" dirty="0" err="1" smtClean="0"/>
              <a:t>pinnae</a:t>
            </a:r>
            <a:r>
              <a:rPr lang="en-US" sz="2800" dirty="0" smtClean="0"/>
              <a:t>.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Botany\Botany presentations\Biodiversity\Pteridophytes\image-66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457200"/>
            <a:ext cx="3244044" cy="5624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Botany\Botany presentations\Biodiversity\Pteridophytes\5.PNG"/>
          <p:cNvPicPr>
            <a:picLocks noChangeAspect="1" noChangeArrowheads="1"/>
          </p:cNvPicPr>
          <p:nvPr/>
        </p:nvPicPr>
        <p:blipFill>
          <a:blip r:embed="rId2"/>
          <a:srcRect b="43563"/>
          <a:stretch>
            <a:fillRect/>
          </a:stretch>
        </p:blipFill>
        <p:spPr bwMode="auto">
          <a:xfrm>
            <a:off x="198120" y="381000"/>
            <a:ext cx="8641080" cy="5410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1200" y="6324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Rhizome: </a:t>
            </a:r>
            <a:r>
              <a:rPr lang="en-US" sz="2400" dirty="0" err="1" smtClean="0"/>
              <a:t>Amphiphloic</a:t>
            </a:r>
            <a:r>
              <a:rPr lang="en-US" sz="2400" dirty="0" smtClean="0"/>
              <a:t> </a:t>
            </a:r>
            <a:r>
              <a:rPr lang="en-US" sz="2400" dirty="0" err="1" smtClean="0"/>
              <a:t>solenostele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Botany\Botany presentations\Biodiversity\Pteridophytes\5.PNG"/>
          <p:cNvPicPr>
            <a:picLocks noChangeAspect="1" noChangeArrowheads="1"/>
          </p:cNvPicPr>
          <p:nvPr/>
        </p:nvPicPr>
        <p:blipFill>
          <a:blip r:embed="rId2"/>
          <a:srcRect t="53065"/>
          <a:stretch>
            <a:fillRect/>
          </a:stretch>
        </p:blipFill>
        <p:spPr bwMode="auto">
          <a:xfrm>
            <a:off x="0" y="1066800"/>
            <a:ext cx="8749004" cy="46196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1200" y="6324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Rhizome: </a:t>
            </a:r>
            <a:r>
              <a:rPr lang="en-US" sz="2400" dirty="0" err="1" smtClean="0"/>
              <a:t>Dictyostele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Botany\Botany presentations\Biodiversity\Pteridophytes\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024" y="838200"/>
            <a:ext cx="6811345" cy="5333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Botany\Botany presentations\Biodiversity\Pteridophytes\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0999"/>
            <a:ext cx="7652084" cy="6321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ownloads\WhatsApp Image 2021-05-11 at 10.02.17 AM.jpeg"/>
          <p:cNvPicPr>
            <a:picLocks noChangeAspect="1" noChangeArrowheads="1"/>
          </p:cNvPicPr>
          <p:nvPr/>
        </p:nvPicPr>
        <p:blipFill>
          <a:blip r:embed="rId2"/>
          <a:srcRect l="6667" t="28750" b="25625"/>
          <a:stretch>
            <a:fillRect/>
          </a:stretch>
        </p:blipFill>
        <p:spPr bwMode="auto">
          <a:xfrm>
            <a:off x="304800" y="685800"/>
            <a:ext cx="85344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211</Words>
  <Application>Microsoft Office PowerPoint</Application>
  <PresentationFormat>On-screen Show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Control or Regulation of Cell Cycle</dc:title>
  <dc:creator>HP</dc:creator>
  <cp:lastModifiedBy>HP</cp:lastModifiedBy>
  <cp:revision>32</cp:revision>
  <dcterms:created xsi:type="dcterms:W3CDTF">2006-08-16T00:00:00Z</dcterms:created>
  <dcterms:modified xsi:type="dcterms:W3CDTF">2021-05-11T04:38:03Z</dcterms:modified>
</cp:coreProperties>
</file>